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3" r:id="rId2"/>
    <p:sldId id="328" r:id="rId3"/>
    <p:sldId id="329" r:id="rId4"/>
    <p:sldId id="330" r:id="rId5"/>
    <p:sldId id="331" r:id="rId6"/>
    <p:sldId id="326" r:id="rId7"/>
    <p:sldId id="321" r:id="rId8"/>
    <p:sldId id="322" r:id="rId9"/>
    <p:sldId id="323" r:id="rId10"/>
    <p:sldId id="297" r:id="rId11"/>
    <p:sldId id="324" r:id="rId12"/>
    <p:sldId id="296" r:id="rId13"/>
    <p:sldId id="325" r:id="rId14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17"/>
    </p:embeddedFont>
    <p:embeddedFont>
      <p:font typeface="Malgun Gothic" panose="020B0503020000020004" pitchFamily="34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441A08"/>
    <a:srgbClr val="281D1B"/>
    <a:srgbClr val="FE5F4E"/>
    <a:srgbClr val="D54343"/>
    <a:srgbClr val="155F3B"/>
    <a:srgbClr val="F1E22B"/>
    <a:srgbClr val="A4C3E2"/>
    <a:srgbClr val="A7C86E"/>
    <a:srgbClr val="87B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0" autoAdjust="0"/>
    <p:restoredTop sz="95032" autoAdjust="0"/>
  </p:normalViewPr>
  <p:slideViewPr>
    <p:cSldViewPr>
      <p:cViewPr varScale="1">
        <p:scale>
          <a:sx n="85" d="100"/>
          <a:sy n="85" d="100"/>
        </p:scale>
        <p:origin x="1383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FDDCC68-E4A0-43FD-A6F7-7A74E3F8243A}" type="datetime1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1645" y="908720"/>
            <a:ext cx="4904451" cy="18001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441A08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219-D726-47D7-B9C6-E3ADCA78FD53}" type="datetime1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BED06A36-7026-4B62-AF94-90F84E0286AD}" type="datetime1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867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81EE-311D-44B0-8943-7C8ED04769D0}" type="datetime1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0C7BD908-6CC1-4505-B290-905E6958F5C0}" type="datetime1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1867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46FFAA1-A9B8-4CBE-9000-A01FC692D725}" type="datetime1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259632" y="1988840"/>
            <a:ext cx="6624736" cy="111725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441A08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CD22C-1AC4-4821-81A3-772FF22CAB2F}" type="datetime1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07504" y="1952836"/>
            <a:ext cx="5472608" cy="1944216"/>
          </a:xfrm>
        </p:spPr>
        <p:txBody>
          <a:bodyPr/>
          <a:lstStyle/>
          <a:p>
            <a:r>
              <a:rPr lang="en-US" altLang="ko-KR" sz="2400" b="1" i="1" dirty="0"/>
              <a:t>Accelerating Electromagnetic Wave Simulation with GPU-Implemented FDTD</a:t>
            </a:r>
            <a:endParaRPr lang="ko-KR" altLang="en-US" sz="24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66FCA-BF45-9E3D-C5A2-B32B212EBCD6}"/>
              </a:ext>
            </a:extLst>
          </p:cNvPr>
          <p:cNvSpPr txBox="1"/>
          <p:nvPr/>
        </p:nvSpPr>
        <p:spPr>
          <a:xfrm>
            <a:off x="251520" y="2924944"/>
            <a:ext cx="558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By: Zulfiqar Mohammadi</a:t>
            </a:r>
          </a:p>
          <a:p>
            <a:r>
              <a:rPr lang="en-AU" sz="1600" b="1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Supervisors: Thomas Woolford and Olaf </a:t>
            </a:r>
            <a:r>
              <a:rPr lang="en-AU" sz="1600" b="1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Maennel</a:t>
            </a:r>
            <a:endParaRPr lang="en-AU" sz="1600" b="1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F041E-18DC-161E-3780-E06E3E39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E6BC638-39B7-4287-91A7-2A3DDA573295}" type="slidenum">
              <a:rPr lang="ko-KR" altLang="en-US" smtClean="0">
                <a:ln w="0"/>
                <a:solidFill>
                  <a:schemeClr val="tx1"/>
                </a:solidFill>
              </a:rPr>
              <a:pPr algn="r"/>
              <a:t>1</a:t>
            </a:fld>
            <a:endParaRPr lang="ko-KR" altLang="en-US" dirty="0">
              <a:ln w="0"/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467DA-54F5-D8C4-17A1-5DEB7E87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758F6-655B-A017-B684-0154CA6E5001}"/>
              </a:ext>
            </a:extLst>
          </p:cNvPr>
          <p:cNvSpPr txBox="1"/>
          <p:nvPr/>
        </p:nvSpPr>
        <p:spPr>
          <a:xfrm>
            <a:off x="1475656" y="3097337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feel free to ask any questions</a:t>
            </a:r>
            <a:endParaRPr lang="en-A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BA46E-3650-D017-C6A8-DBC3B934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37" y="1772816"/>
            <a:ext cx="8402525" cy="4881686"/>
          </a:xfrm>
        </p:spPr>
        <p:txBody>
          <a:bodyPr/>
          <a:lstStyle/>
          <a:p>
            <a:r>
              <a:rPr lang="en-GB" dirty="0"/>
              <a:t>1. Link to my GitHub FDTD repository</a:t>
            </a:r>
          </a:p>
          <a:p>
            <a:r>
              <a:rPr lang="en-GB" dirty="0"/>
              <a:t>			https://github.com/Zulfi12345/FDTD.git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2120E-30F5-15FD-5DA4-0D144160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961175"/>
            <a:ext cx="2664296" cy="796908"/>
          </a:xfrm>
        </p:spPr>
        <p:txBody>
          <a:bodyPr/>
          <a:lstStyle/>
          <a:p>
            <a:r>
              <a:rPr lang="en-GB" dirty="0">
                <a:ln>
                  <a:solidFill>
                    <a:srgbClr val="663300"/>
                  </a:solidFill>
                </a:ln>
                <a:solidFill>
                  <a:srgbClr val="6633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024C36-4B10-A07C-F8BE-9BA9EF1F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2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80256" y="1993661"/>
            <a:ext cx="4679776" cy="460368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Problem: </a:t>
            </a: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Emergency services struggle due to slow radar simulations, hindering communication and coordination during major incidents or disasters (Figure 1).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The Finite Difference Time Domain (FDTD) method is </a:t>
            </a:r>
            <a:r>
              <a:rPr lang="en-US" altLang="ko-KR" sz="6400" b="1" dirty="0">
                <a:solidFill>
                  <a:schemeClr val="tx1"/>
                </a:solidFill>
                <a:latin typeface="+mn-lt"/>
              </a:rPr>
              <a:t>more efficient algorithm </a:t>
            </a: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(Figure 2)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Despite its effectiveness, FDTD presents significant computational demands.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Employing GPU implementation to alleviate </a:t>
            </a:r>
            <a:r>
              <a:rPr lang="en-GB" altLang="ko-KR" sz="6400" b="1" i="0" dirty="0">
                <a:solidFill>
                  <a:schemeClr val="tx1"/>
                </a:solidFill>
                <a:latin typeface="+mn-lt"/>
              </a:rPr>
              <a:t>computational burden</a:t>
            </a: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Why GPU? Because Utilising GPU for parallel execution significantly </a:t>
            </a:r>
            <a:r>
              <a:rPr lang="en-GB" altLang="ko-KR" sz="6400" b="1" i="0" dirty="0">
                <a:solidFill>
                  <a:schemeClr val="tx1"/>
                </a:solidFill>
                <a:latin typeface="+mn-lt"/>
              </a:rPr>
              <a:t>accelerates task completion</a:t>
            </a:r>
            <a:r>
              <a:rPr lang="en-GB" altLang="ko-KR" sz="6400" i="0" dirty="0">
                <a:solidFill>
                  <a:schemeClr val="tx1"/>
                </a:solidFill>
                <a:latin typeface="+mn-lt"/>
              </a:rPr>
              <a:t>, improving efficiency.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Objectives: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Implement 2D FDTD algorithm on a GPU.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Analyze and document performance/accuracy trade-offs of FDTD method on GPU</a:t>
            </a:r>
          </a:p>
          <a:p>
            <a:pPr marL="0" indent="0"/>
            <a:endParaRPr lang="ko-KR" altLang="en-US" dirty="0">
              <a:solidFill>
                <a:srgbClr val="441A08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052736"/>
            <a:ext cx="7661196" cy="79690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i="1" dirty="0">
                <a:solidFill>
                  <a:srgbClr val="441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</a:t>
            </a:r>
            <a:endParaRPr lang="ko-KR" altLang="en-US" sz="4400" i="1" dirty="0">
              <a:solidFill>
                <a:srgbClr val="441A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0047B1-7554-568D-BE93-BF43D795B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028" name="Picture 4" descr="Improvements made to emergency services communication">
            <a:extLst>
              <a:ext uri="{FF2B5EF4-FFF2-40B4-BE49-F238E27FC236}">
                <a16:creationId xmlns:a16="http://schemas.microsoft.com/office/drawing/2014/main" id="{3AA9FCE5-0E4F-5A7D-E120-4DC8660F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59" y="2027644"/>
            <a:ext cx="3323942" cy="22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EFC8152-822B-9C9B-C29E-B0C1634CD5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12" y="5177341"/>
            <a:ext cx="4339835" cy="902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9CA8B-BAAD-8F19-2F43-07900198858D}"/>
              </a:ext>
            </a:extLst>
          </p:cNvPr>
          <p:cNvSpPr txBox="1"/>
          <p:nvPr/>
        </p:nvSpPr>
        <p:spPr>
          <a:xfrm>
            <a:off x="5004048" y="6079343"/>
            <a:ext cx="4339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2: Basic Idea of 1D FDTD Algorithm (Schneider, 2010)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04E51-30BE-84DA-67DF-0F53B49F3C03}"/>
              </a:ext>
            </a:extLst>
          </p:cNvPr>
          <p:cNvSpPr txBox="1"/>
          <p:nvPr/>
        </p:nvSpPr>
        <p:spPr>
          <a:xfrm>
            <a:off x="4570114" y="4319262"/>
            <a:ext cx="438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1: </a:t>
            </a:r>
            <a:r>
              <a:rPr lang="en-GB" sz="11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Emergency services encountering difficulties in communication</a:t>
            </a:r>
            <a:endParaRPr lang="en-GB" sz="11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03EF8-061D-669D-574B-176BFE64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80256" y="1993662"/>
            <a:ext cx="5182602" cy="251683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Problem Statement: </a:t>
            </a:r>
            <a:br>
              <a:rPr lang="en-US" altLang="ko-KR" sz="6400" b="1" dirty="0">
                <a:solidFill>
                  <a:schemeClr val="tx1"/>
                </a:solidFill>
              </a:rPr>
            </a:br>
            <a:r>
              <a:rPr lang="en-US" altLang="ko-KR" sz="6400" b="1" dirty="0">
                <a:solidFill>
                  <a:schemeClr val="tx1"/>
                </a:solidFill>
              </a:rPr>
              <a:t>	</a:t>
            </a: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Radar propagation models are crucial for many applications, but their high computational demands result in long simulation times, creating significant challenges in various fields.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Emergency services heavily rely on rapid communication for effective coordination.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On a scale of 1 to 10, how severe would the consequences be if communication between emergency responders were cut off or slowed down?</a:t>
            </a: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402" y="1058865"/>
            <a:ext cx="7661196" cy="79690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i="1" dirty="0">
                <a:solidFill>
                  <a:srgbClr val="441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and motivation</a:t>
            </a:r>
            <a:endParaRPr lang="ko-KR" altLang="en-US" sz="4400" i="1" dirty="0">
              <a:solidFill>
                <a:srgbClr val="441A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0047B1-7554-568D-BE93-BF43D795B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028" name="Picture 4" descr="Improvements made to emergency services communication">
            <a:extLst>
              <a:ext uri="{FF2B5EF4-FFF2-40B4-BE49-F238E27FC236}">
                <a16:creationId xmlns:a16="http://schemas.microsoft.com/office/drawing/2014/main" id="{3AA9FCE5-0E4F-5A7D-E120-4DC8660F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58" y="2176449"/>
            <a:ext cx="3323942" cy="22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04E51-30BE-84DA-67DF-0F53B49F3C03}"/>
              </a:ext>
            </a:extLst>
          </p:cNvPr>
          <p:cNvSpPr txBox="1"/>
          <p:nvPr/>
        </p:nvSpPr>
        <p:spPr>
          <a:xfrm>
            <a:off x="4644008" y="4510495"/>
            <a:ext cx="438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1: </a:t>
            </a:r>
            <a:r>
              <a:rPr lang="en-GB" sz="11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Emergency services encountering difficulties in communication</a:t>
            </a:r>
            <a:endParaRPr lang="en-GB" sz="11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03EF8-061D-669D-574B-176BFE64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F874-0614-86AC-053E-F85CBFCCCDE9}"/>
              </a:ext>
            </a:extLst>
          </p:cNvPr>
          <p:cNvSpPr txBox="1"/>
          <p:nvPr/>
        </p:nvSpPr>
        <p:spPr>
          <a:xfrm>
            <a:off x="200487" y="4577606"/>
            <a:ext cx="88258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+mj-lt"/>
              </a:rPr>
              <a:t>2.   Motivation for Research: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Emergency Services Impact: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Slow Radar Simulations: Current radar simulations are time-consuming, causing delays in crucial data processing.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Impact on Response Time: In emergencies, such as natural disasters or major incidents, timely information is critical for effective communication and coordination.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Consequences of Delays: Delays can hinder the ability of emergency services to respond swiftly and efficiently, potentially costing lives and resources.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065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80256" y="1993662"/>
            <a:ext cx="5182602" cy="2516834"/>
          </a:xfrm>
          <a:noFill/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Problem Statement: </a:t>
            </a:r>
            <a:br>
              <a:rPr lang="en-US" altLang="ko-KR" sz="6400" b="1" dirty="0">
                <a:solidFill>
                  <a:schemeClr val="tx1"/>
                </a:solidFill>
              </a:rPr>
            </a:br>
            <a:r>
              <a:rPr lang="en-US" altLang="ko-KR" sz="6400" b="1" dirty="0">
                <a:solidFill>
                  <a:schemeClr val="tx1"/>
                </a:solidFill>
              </a:rPr>
              <a:t>	</a:t>
            </a: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Radar propagation models are crucial for many applications, but their high computational demands result in long simulation times, creating significant challenges in various fields.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noFill/>
                <a:latin typeface="+mn-lt"/>
              </a:rPr>
              <a:t>Emergency services heavily rely on rapid communication for effective coordination.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noFill/>
                <a:latin typeface="+mn-lt"/>
              </a:rPr>
              <a:t>On a scale of 1 to 10, how severe would the consequences be if communication between emergency responders were cut off or slowed down?</a:t>
            </a: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402" y="1058865"/>
            <a:ext cx="7661196" cy="79690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i="1">
                <a:solidFill>
                  <a:srgbClr val="441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and motivation</a:t>
            </a:r>
            <a:endParaRPr lang="ko-KR" altLang="en-US" sz="4400" i="1" dirty="0">
              <a:solidFill>
                <a:srgbClr val="441A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0047B1-7554-568D-BE93-BF43D795B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028" name="Picture 4" descr="Improvements made to emergency services communication">
            <a:extLst>
              <a:ext uri="{FF2B5EF4-FFF2-40B4-BE49-F238E27FC236}">
                <a16:creationId xmlns:a16="http://schemas.microsoft.com/office/drawing/2014/main" id="{3AA9FCE5-0E4F-5A7D-E120-4DC8660F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58" y="2176449"/>
            <a:ext cx="3323942" cy="22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04E51-30BE-84DA-67DF-0F53B49F3C03}"/>
              </a:ext>
            </a:extLst>
          </p:cNvPr>
          <p:cNvSpPr txBox="1"/>
          <p:nvPr/>
        </p:nvSpPr>
        <p:spPr>
          <a:xfrm>
            <a:off x="4644008" y="4510495"/>
            <a:ext cx="438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1: </a:t>
            </a:r>
            <a:r>
              <a:rPr lang="en-GB" sz="11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Emergency services encountering difficulties in communication</a:t>
            </a:r>
            <a:endParaRPr lang="en-GB" sz="11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03EF8-061D-669D-574B-176BFE64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8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80256" y="1993662"/>
            <a:ext cx="5182602" cy="2516834"/>
          </a:xfrm>
          <a:noFill/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Problem Statement: </a:t>
            </a:r>
            <a:br>
              <a:rPr lang="en-US" altLang="ko-KR" sz="6400" b="1" dirty="0">
                <a:solidFill>
                  <a:schemeClr val="tx1"/>
                </a:solidFill>
              </a:rPr>
            </a:br>
            <a:r>
              <a:rPr lang="en-US" altLang="ko-KR" sz="6400" b="1" dirty="0">
                <a:solidFill>
                  <a:schemeClr val="tx1"/>
                </a:solidFill>
              </a:rPr>
              <a:t>	</a:t>
            </a: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Radar propagation models are crucial for many applications, but their high computational demands result in long simulation times, creating significant challenges in various fields.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Emergency services heavily rely on rapid communication for effective coordination.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noFill/>
                <a:latin typeface="+mn-lt"/>
              </a:rPr>
              <a:t>On a scale of 1 to 10, how severe would the consequences be if communication between emergency responders were cut off or slowed down?</a:t>
            </a: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402" y="1058865"/>
            <a:ext cx="7661196" cy="79690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i="1" dirty="0">
                <a:solidFill>
                  <a:srgbClr val="441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and motivation</a:t>
            </a:r>
            <a:endParaRPr lang="ko-KR" altLang="en-US" sz="4400" i="1" dirty="0">
              <a:solidFill>
                <a:srgbClr val="441A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0047B1-7554-568D-BE93-BF43D795B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028" name="Picture 4" descr="Improvements made to emergency services communication">
            <a:extLst>
              <a:ext uri="{FF2B5EF4-FFF2-40B4-BE49-F238E27FC236}">
                <a16:creationId xmlns:a16="http://schemas.microsoft.com/office/drawing/2014/main" id="{3AA9FCE5-0E4F-5A7D-E120-4DC8660F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58" y="2176449"/>
            <a:ext cx="3323942" cy="22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04E51-30BE-84DA-67DF-0F53B49F3C03}"/>
              </a:ext>
            </a:extLst>
          </p:cNvPr>
          <p:cNvSpPr txBox="1"/>
          <p:nvPr/>
        </p:nvSpPr>
        <p:spPr>
          <a:xfrm>
            <a:off x="4644008" y="4510495"/>
            <a:ext cx="438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1: </a:t>
            </a:r>
            <a:r>
              <a:rPr lang="en-GB" sz="11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Emergency services encountering difficulties in communication</a:t>
            </a:r>
            <a:endParaRPr lang="en-GB" sz="11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03EF8-061D-669D-574B-176BFE64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8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80256" y="1993662"/>
            <a:ext cx="5182602" cy="251683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Problem Statement: </a:t>
            </a:r>
            <a:br>
              <a:rPr lang="en-US" altLang="ko-KR" sz="6400" b="1" dirty="0">
                <a:solidFill>
                  <a:schemeClr val="tx1"/>
                </a:solidFill>
              </a:rPr>
            </a:br>
            <a:r>
              <a:rPr lang="en-US" altLang="ko-KR" sz="6400" b="1" dirty="0">
                <a:solidFill>
                  <a:schemeClr val="tx1"/>
                </a:solidFill>
              </a:rPr>
              <a:t>	</a:t>
            </a: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Radar propagation models are crucial for many applications, but their high computational demands result in long simulation times, creating significant challenges in various fields.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Emergency services heavily rely on rapid communication for effective coordination.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On a scale of 1 to 10, how severe would the consequences be if communication between emergency responders were cut off or slowed down?</a:t>
            </a: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402" y="1058865"/>
            <a:ext cx="7661196" cy="79690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i="1" dirty="0">
                <a:solidFill>
                  <a:srgbClr val="441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and motivation</a:t>
            </a:r>
            <a:endParaRPr lang="ko-KR" altLang="en-US" sz="4400" i="1" dirty="0">
              <a:solidFill>
                <a:srgbClr val="441A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0047B1-7554-568D-BE93-BF43D795B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028" name="Picture 4" descr="Improvements made to emergency services communication">
            <a:extLst>
              <a:ext uri="{FF2B5EF4-FFF2-40B4-BE49-F238E27FC236}">
                <a16:creationId xmlns:a16="http://schemas.microsoft.com/office/drawing/2014/main" id="{3AA9FCE5-0E4F-5A7D-E120-4DC8660F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58" y="2176449"/>
            <a:ext cx="3323942" cy="22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04E51-30BE-84DA-67DF-0F53B49F3C03}"/>
              </a:ext>
            </a:extLst>
          </p:cNvPr>
          <p:cNvSpPr txBox="1"/>
          <p:nvPr/>
        </p:nvSpPr>
        <p:spPr>
          <a:xfrm>
            <a:off x="4644008" y="4510495"/>
            <a:ext cx="438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1: </a:t>
            </a:r>
            <a:r>
              <a:rPr lang="en-GB" sz="11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Emergency services encountering difficulties in communication</a:t>
            </a:r>
            <a:endParaRPr lang="en-GB" sz="11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03EF8-061D-669D-574B-176BFE64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6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80256" y="1993662"/>
            <a:ext cx="5182602" cy="251683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6400" b="1" dirty="0">
                <a:solidFill>
                  <a:schemeClr val="tx1"/>
                </a:solidFill>
              </a:rPr>
              <a:t>Problem Statement: </a:t>
            </a:r>
            <a:br>
              <a:rPr lang="en-US" altLang="ko-KR" sz="6400" b="1" dirty="0">
                <a:solidFill>
                  <a:schemeClr val="tx1"/>
                </a:solidFill>
              </a:rPr>
            </a:br>
            <a:r>
              <a:rPr lang="en-US" altLang="ko-KR" sz="6400" b="1" dirty="0">
                <a:solidFill>
                  <a:schemeClr val="tx1"/>
                </a:solidFill>
              </a:rPr>
              <a:t>	</a:t>
            </a: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Radar propagation models are crucial for many applications, but their high computational demands result in long simulation times, creating significant challenges in various fields.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Emergency services heavily rely on rapid communication for effective coordination.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6400" i="0" dirty="0">
                <a:solidFill>
                  <a:schemeClr val="tx1"/>
                </a:solidFill>
                <a:latin typeface="+mn-lt"/>
              </a:rPr>
              <a:t>On a scale of 1 to 10, how severe would the consequences be if communication between emergency responders were cut off or slowed down?</a:t>
            </a: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buAutoNum type="arabicPeriod"/>
            </a:pPr>
            <a:endParaRPr lang="en-US" altLang="ko-KR" sz="64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402" y="1058865"/>
            <a:ext cx="7661196" cy="79690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i="1" dirty="0">
                <a:solidFill>
                  <a:srgbClr val="441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and motivation</a:t>
            </a:r>
            <a:endParaRPr lang="ko-KR" altLang="en-US" sz="4400" i="1" dirty="0">
              <a:solidFill>
                <a:srgbClr val="441A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0047B1-7554-568D-BE93-BF43D795B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028" name="Picture 4" descr="Improvements made to emergency services communication">
            <a:extLst>
              <a:ext uri="{FF2B5EF4-FFF2-40B4-BE49-F238E27FC236}">
                <a16:creationId xmlns:a16="http://schemas.microsoft.com/office/drawing/2014/main" id="{3AA9FCE5-0E4F-5A7D-E120-4DC8660F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58" y="2176449"/>
            <a:ext cx="3323942" cy="22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04E51-30BE-84DA-67DF-0F53B49F3C03}"/>
              </a:ext>
            </a:extLst>
          </p:cNvPr>
          <p:cNvSpPr txBox="1"/>
          <p:nvPr/>
        </p:nvSpPr>
        <p:spPr>
          <a:xfrm>
            <a:off x="4644008" y="4510495"/>
            <a:ext cx="438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1: </a:t>
            </a:r>
            <a:r>
              <a:rPr lang="en-GB" sz="11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Emergency services encountering difficulties in communication</a:t>
            </a:r>
            <a:endParaRPr lang="en-GB" sz="11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03EF8-061D-669D-574B-176BFE64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F874-0614-86AC-053E-F85CBFCCCDE9}"/>
              </a:ext>
            </a:extLst>
          </p:cNvPr>
          <p:cNvSpPr txBox="1"/>
          <p:nvPr/>
        </p:nvSpPr>
        <p:spPr>
          <a:xfrm>
            <a:off x="200487" y="4577606"/>
            <a:ext cx="869199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+mj-lt"/>
              </a:rPr>
              <a:t>2.   Motivation for Research: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Emergency Services Impact: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Slow Radar Simulations: Current radar simulations are time-consuming, causing delays in crucial data processing.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Impact on Response Time: In emergencies, such as natural disasters or major incidents, timely information is critical for effective communication and coordination.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Consequences of Delays: Delays can hinder the ability of emergency services to respond swiftly and efficiently, potentially costing lives and resources.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604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A6ADB7-B228-8C14-BB97-3A8637E8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EA72-A433-AD1B-808F-44C8A0B47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839789"/>
            <a:ext cx="8402525" cy="48816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1400" i="0" dirty="0">
                <a:solidFill>
                  <a:schemeClr val="tx1"/>
                </a:solidFill>
                <a:latin typeface="+mn-lt"/>
              </a:rPr>
              <a:t>The Finite Difference Time Domain (FDTD) method is an algorithm used to simulate electromagnetic waves and is widely employed in engineering and physics. 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</a:rPr>
              <a:t>How it works</a:t>
            </a:r>
            <a:r>
              <a:rPr lang="en-US" altLang="ko-KR" sz="1400" b="1" i="0" dirty="0">
                <a:solidFill>
                  <a:schemeClr val="tx1"/>
                </a:solidFill>
              </a:rPr>
              <a:t>?</a:t>
            </a:r>
            <a:r>
              <a:rPr lang="en-US" altLang="ko-KR" sz="1400" i="0" dirty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lnSpc>
                <a:spcPct val="120000"/>
              </a:lnSpc>
            </a:pPr>
            <a:r>
              <a:rPr lang="en-US" altLang="ko-KR" sz="1400" i="0" dirty="0">
                <a:solidFill>
                  <a:schemeClr val="tx1"/>
                </a:solidFill>
                <a:latin typeface="+mn-lt"/>
              </a:rPr>
              <a:t>FDTD divides space and time into a grid and computes the electromagnetic fields at each point on this grid over time. It uses finite differences to approximate the derivatives in Maxwell's equations (Figure 2).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</a:rPr>
              <a:t>Why FDTD?</a:t>
            </a:r>
          </a:p>
          <a:p>
            <a:pPr marL="457200" lvl="1" indent="0">
              <a:lnSpc>
                <a:spcPct val="120000"/>
              </a:lnSpc>
            </a:pPr>
            <a:r>
              <a:rPr lang="en-US" altLang="ko-KR" sz="1400" i="0" dirty="0">
                <a:solidFill>
                  <a:schemeClr val="tx1"/>
                </a:solidFill>
                <a:latin typeface="+mn-lt"/>
              </a:rPr>
              <a:t>The Finite Difference Time Domain (FDTD) method is </a:t>
            </a:r>
            <a:r>
              <a:rPr lang="en-US" altLang="ko-KR" sz="1400" b="1" dirty="0">
                <a:solidFill>
                  <a:schemeClr val="tx1"/>
                </a:solidFill>
                <a:latin typeface="+mn-lt"/>
              </a:rPr>
              <a:t>more efficient algorithm </a:t>
            </a:r>
            <a:r>
              <a:rPr lang="en-GB" altLang="ko-KR" sz="1400" i="0" dirty="0">
                <a:solidFill>
                  <a:schemeClr val="tx1"/>
                </a:solidFill>
                <a:latin typeface="+mn-lt"/>
              </a:rPr>
              <a:t>Despite its effectiveness, FDTD presents significant computational demands.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GB" altLang="ko-KR" sz="1400" b="1" dirty="0">
                <a:solidFill>
                  <a:schemeClr val="tx1"/>
                </a:solidFill>
              </a:rPr>
              <a:t>Why GPU?</a:t>
            </a:r>
          </a:p>
          <a:p>
            <a:pPr marL="457200" lvl="1" indent="0">
              <a:lnSpc>
                <a:spcPct val="120000"/>
              </a:lnSpc>
            </a:pPr>
            <a:r>
              <a:rPr lang="en-GB" altLang="ko-KR" sz="1400" i="0" dirty="0">
                <a:solidFill>
                  <a:schemeClr val="tx1"/>
                </a:solidFill>
                <a:latin typeface="+mn-lt"/>
              </a:rPr>
              <a:t>Employing GPU implementation to alleviate </a:t>
            </a:r>
            <a:r>
              <a:rPr lang="en-GB" altLang="ko-KR" sz="1400" b="1" i="0" dirty="0">
                <a:solidFill>
                  <a:schemeClr val="tx1"/>
                </a:solidFill>
                <a:latin typeface="+mn-lt"/>
              </a:rPr>
              <a:t>computational burden </a:t>
            </a:r>
            <a:r>
              <a:rPr lang="en-GB" altLang="ko-KR" sz="1400" i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GB" altLang="ko-KR" sz="1400" i="0" dirty="0">
                <a:solidFill>
                  <a:schemeClr val="tx1"/>
                </a:solidFill>
                <a:latin typeface="+mn-lt"/>
              </a:rPr>
              <a:t>Because Utilising GPU for parallel execution significantly </a:t>
            </a:r>
            <a:r>
              <a:rPr lang="en-GB" altLang="ko-KR" sz="1400" b="1" i="0" dirty="0">
                <a:solidFill>
                  <a:schemeClr val="tx1"/>
                </a:solidFill>
                <a:latin typeface="+mn-lt"/>
              </a:rPr>
              <a:t>accelerates task completion</a:t>
            </a:r>
            <a:r>
              <a:rPr lang="en-GB" altLang="ko-KR" sz="1400" i="0" dirty="0">
                <a:solidFill>
                  <a:schemeClr val="tx1"/>
                </a:solidFill>
                <a:latin typeface="+mn-lt"/>
              </a:rPr>
              <a:t>, improving efficiency using multithreading with OpenMP.</a:t>
            </a:r>
          </a:p>
          <a:p>
            <a:pPr>
              <a:lnSpc>
                <a:spcPct val="120000"/>
              </a:lnSpc>
              <a:buFont typeface="Arial" pitchFamily="34" charset="0"/>
              <a:buAutoNum type="arabicPeriod"/>
            </a:pPr>
            <a:endParaRPr lang="en-GB" altLang="ko-KR" sz="1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buAutoNum type="arabicPeriod"/>
            </a:pPr>
            <a:endParaRPr lang="en-GB" altLang="ko-KR" sz="1400" i="0" dirty="0">
              <a:solidFill>
                <a:schemeClr val="tx1"/>
              </a:solidFill>
              <a:latin typeface="+mn-lt"/>
            </a:endParaRPr>
          </a:p>
          <a:p>
            <a:endParaRPr lang="en-AU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235F31-CC37-13EC-E9D1-95E5A1AA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042881"/>
            <a:ext cx="7661196" cy="796908"/>
          </a:xfrm>
        </p:spPr>
        <p:txBody>
          <a:bodyPr>
            <a:normAutofit/>
          </a:bodyPr>
          <a:lstStyle/>
          <a:p>
            <a:pPr algn="ctr"/>
            <a:r>
              <a:rPr lang="en-AU" sz="3200" i="1" dirty="0">
                <a:solidFill>
                  <a:srgbClr val="663300"/>
                </a:solidFill>
                <a:effectLst/>
              </a:rPr>
              <a:t>FDTD with OpenMP</a:t>
            </a:r>
          </a:p>
        </p:txBody>
      </p:sp>
      <p:pic>
        <p:nvPicPr>
          <p:cNvPr id="6" name="Picture 5" descr="A blue and black sign&#10;&#10;Description automatically generated">
            <a:extLst>
              <a:ext uri="{FF2B5EF4-FFF2-40B4-BE49-F238E27FC236}">
                <a16:creationId xmlns:a16="http://schemas.microsoft.com/office/drawing/2014/main" id="{02D3C5FD-4F1A-A956-2C4C-AC28D733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 b="13775"/>
          <a:stretch/>
        </p:blipFill>
        <p:spPr>
          <a:xfrm>
            <a:off x="539552" y="5554168"/>
            <a:ext cx="2760634" cy="847848"/>
          </a:xfrm>
          <a:prstGeom prst="rect">
            <a:avLst/>
          </a:prstGeom>
        </p:spPr>
      </p:pic>
      <p:pic>
        <p:nvPicPr>
          <p:cNvPr id="7" name="Picture 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06CFB30C-006F-C809-7786-B01760442D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6" y="5226868"/>
            <a:ext cx="4579206" cy="1062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ED68D-40A5-DB4B-A9EA-1BE998A17725}"/>
              </a:ext>
            </a:extLst>
          </p:cNvPr>
          <p:cNvSpPr txBox="1"/>
          <p:nvPr/>
        </p:nvSpPr>
        <p:spPr>
          <a:xfrm>
            <a:off x="4621446" y="6193354"/>
            <a:ext cx="4339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2: Basic Idea of 1D FDTD Algorithm (Schneider, 2010)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D49D7-5A42-9E69-0D1D-AF8CCC4D84EB}"/>
              </a:ext>
            </a:extLst>
          </p:cNvPr>
          <p:cNvSpPr txBox="1"/>
          <p:nvPr/>
        </p:nvSpPr>
        <p:spPr>
          <a:xfrm>
            <a:off x="683568" y="6424353"/>
            <a:ext cx="4339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3: OpenMP for multithreading</a:t>
            </a:r>
          </a:p>
        </p:txBody>
      </p:sp>
    </p:spTree>
    <p:extLst>
      <p:ext uri="{BB962C8B-B14F-4D97-AF65-F5344CB8AC3E}">
        <p14:creationId xmlns:p14="http://schemas.microsoft.com/office/powerpoint/2010/main" val="410530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77847" y="1554206"/>
            <a:ext cx="4942225" cy="525916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AutoNum type="arabicPeriod"/>
            </a:pPr>
            <a:r>
              <a:rPr lang="en-US" altLang="ko-KR" sz="5600" b="1" dirty="0">
                <a:solidFill>
                  <a:schemeClr val="tx1"/>
                </a:solidFill>
              </a:rPr>
              <a:t>First Results: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Understanding FTDT algorithm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Basic understanding CPU and GPU architectures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Implementation of 1D FDTD in C++.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Visualization of the data output of 1D FDTD with GNU plot library</a:t>
            </a:r>
          </a:p>
          <a:p>
            <a:pPr lvl="1">
              <a:lnSpc>
                <a:spcPct val="120000"/>
              </a:lnSpc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Basics of thread parallelization in OpenMP</a:t>
            </a:r>
          </a:p>
          <a:p>
            <a:pPr lvl="1">
              <a:lnSpc>
                <a:spcPct val="120000"/>
              </a:lnSpc>
              <a:buAutoNum type="arabicPeriod"/>
            </a:pPr>
            <a:endParaRPr lang="en-US" altLang="ko-KR" sz="56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5600" b="1" dirty="0">
                <a:solidFill>
                  <a:schemeClr val="tx1"/>
                </a:solidFill>
              </a:rPr>
              <a:t>First Challenges: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Balancing Workload Distribution between CPU and GPU.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Algorithm Optimization for GPU Parallel Processing.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Managing GPU Memory Limitations and Optimization</a:t>
            </a:r>
          </a:p>
          <a:p>
            <a:pPr lvl="1">
              <a:lnSpc>
                <a:spcPct val="120000"/>
              </a:lnSpc>
              <a:buAutoNum type="arabicPeriod"/>
            </a:pPr>
            <a:endParaRPr lang="en-US" altLang="ko-KR" sz="56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b="1" dirty="0">
                <a:solidFill>
                  <a:schemeClr val="tx1"/>
                </a:solidFill>
              </a:rPr>
              <a:t>Strategies for challenges</a:t>
            </a:r>
            <a:endParaRPr lang="en-US" altLang="ko-KR" sz="5600" i="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Utilize synchronization mechanisms and load balancing strategies (Demir, V 2014).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Study OpenMP programming for GPU algorithm optimization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Explore memory management techniques (memory pooling, data compression) (</a:t>
            </a:r>
            <a:r>
              <a:rPr lang="en-US" altLang="ko-KR" sz="5600" i="0" dirty="0" err="1">
                <a:solidFill>
                  <a:schemeClr val="tx1"/>
                </a:solidFill>
                <a:latin typeface="+mn-lt"/>
              </a:rPr>
              <a:t>Morunov</a:t>
            </a: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, ND &amp; </a:t>
            </a:r>
            <a:r>
              <a:rPr lang="en-US" altLang="ko-KR" sz="5600" i="0" dirty="0" err="1">
                <a:solidFill>
                  <a:schemeClr val="tx1"/>
                </a:solidFill>
                <a:latin typeface="+mn-lt"/>
              </a:rPr>
              <a:t>Golovashkin</a:t>
            </a:r>
            <a:r>
              <a:rPr lang="en-US" altLang="ko-KR" sz="5600" i="0" dirty="0">
                <a:solidFill>
                  <a:schemeClr val="tx1"/>
                </a:solidFill>
                <a:latin typeface="+mn-lt"/>
              </a:rPr>
              <a:t>, DL 2019).</a:t>
            </a:r>
          </a:p>
          <a:p>
            <a:pPr lvl="1">
              <a:lnSpc>
                <a:spcPct val="120000"/>
              </a:lnSpc>
              <a:buFont typeface="Arial" pitchFamily="34" charset="0"/>
              <a:buAutoNum type="arabicPeriod"/>
            </a:pPr>
            <a:endParaRPr lang="en-US" altLang="ko-KR" sz="5600" b="1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20000"/>
              </a:lnSpc>
              <a:buAutoNum type="arabicPeriod"/>
            </a:pPr>
            <a:endParaRPr lang="en-US" altLang="ko-KR" sz="5600" b="1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20000"/>
              </a:lnSpc>
            </a:pPr>
            <a:endParaRPr lang="en-US" altLang="ko-KR" sz="800" dirty="0"/>
          </a:p>
          <a:p>
            <a:pPr>
              <a:buAutoNum type="arabicPeriod"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964833"/>
            <a:ext cx="7661196" cy="796908"/>
          </a:xfrm>
        </p:spPr>
        <p:txBody>
          <a:bodyPr/>
          <a:lstStyle/>
          <a:p>
            <a:pPr algn="ctr"/>
            <a:r>
              <a:rPr lang="en-US" altLang="ko-KR" sz="2800" b="1" i="1" dirty="0">
                <a:ln w="3175">
                  <a:noFill/>
                </a:ln>
                <a:solidFill>
                  <a:srgbClr val="441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</a:rPr>
              <a:t>Progress to date</a:t>
            </a:r>
          </a:p>
        </p:txBody>
      </p:sp>
      <p:pic>
        <p:nvPicPr>
          <p:cNvPr id="5" name="1dfdtdFinal">
            <a:hlinkClick r:id="" action="ppaction://media"/>
            <a:extLst>
              <a:ext uri="{FF2B5EF4-FFF2-40B4-BE49-F238E27FC236}">
                <a16:creationId xmlns:a16="http://schemas.microsoft.com/office/drawing/2014/main" id="{F037723B-6554-E3EC-38FE-38CB0D24D2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1434" y="1992067"/>
            <a:ext cx="3365022" cy="2940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96AFCB-1A3C-BA66-F226-C18157886211}"/>
              </a:ext>
            </a:extLst>
          </p:cNvPr>
          <p:cNvSpPr txBox="1"/>
          <p:nvPr/>
        </p:nvSpPr>
        <p:spPr>
          <a:xfrm>
            <a:off x="5311434" y="4947073"/>
            <a:ext cx="3456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3: Electric Field Animation of FDTD algorithm in GNU Plot library (Click to play animation) (link in the appendix)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1AD00-C695-457B-2DBE-6CCC891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AB03F-A079-F56E-2471-07EFD7E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999" y="1191932"/>
            <a:ext cx="5184576" cy="796908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>
                <a:ln w="3175">
                  <a:noFill/>
                </a:ln>
                <a:solidFill>
                  <a:srgbClr val="441A08"/>
                </a:solidFill>
                <a:latin typeface="+mj-lt"/>
                <a:ea typeface="맑은 고딕" pitchFamily="50" charset="-127"/>
              </a:rPr>
              <a:t>Project Success: Key Considerations</a:t>
            </a:r>
            <a:br>
              <a:rPr lang="en-US" altLang="ko-KR" sz="2800" b="1" dirty="0">
                <a:ln w="3175">
                  <a:noFill/>
                </a:ln>
                <a:solidFill>
                  <a:srgbClr val="441A08"/>
                </a:solidFill>
                <a:latin typeface="+mj-lt"/>
                <a:ea typeface="맑은 고딕" pitchFamily="50" charset="-127"/>
              </a:rPr>
            </a:b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340F8-C27A-7DB4-2836-DF938F2D1F4E}"/>
              </a:ext>
            </a:extLst>
          </p:cNvPr>
          <p:cNvSpPr txBox="1"/>
          <p:nvPr/>
        </p:nvSpPr>
        <p:spPr>
          <a:xfrm>
            <a:off x="93041" y="1849644"/>
            <a:ext cx="58305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b="1" i="1" dirty="0">
                <a:latin typeface="+mj-lt"/>
              </a:rPr>
              <a:t>Successful if</a:t>
            </a:r>
          </a:p>
          <a:p>
            <a:pPr marL="1257300" lvl="2" indent="-342900">
              <a:buAutoNum type="arabicPeriod"/>
            </a:pPr>
            <a:r>
              <a:rPr lang="en-AU" sz="1600" dirty="0"/>
              <a:t>GPU simulation runtime is faster than CPU runtime.</a:t>
            </a:r>
          </a:p>
          <a:p>
            <a:pPr marL="1257300" lvl="2" indent="-342900">
              <a:buAutoNum type="arabicPeriod"/>
            </a:pPr>
            <a:r>
              <a:rPr lang="en-AU" sz="1600" dirty="0"/>
              <a:t>Identify and document the </a:t>
            </a:r>
            <a:r>
              <a:rPr lang="en-AU" sz="1600" dirty="0" err="1"/>
              <a:t>tradeoff</a:t>
            </a:r>
            <a:r>
              <a:rPr lang="en-AU" sz="1600" dirty="0"/>
              <a:t> and obstacles</a:t>
            </a:r>
          </a:p>
          <a:p>
            <a:pPr lvl="2"/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AU" sz="1600" b="1" i="1" dirty="0">
                <a:latin typeface="+mj-lt"/>
              </a:rPr>
              <a:t>Functionality evaluation: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600" dirty="0"/>
              <a:t>No relevant dataset comparison; focus on process intricacies.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600" dirty="0"/>
              <a:t>Identify challenges in algorithm design and implementation.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600" dirty="0"/>
              <a:t>Document obstacles encountered and solutions devised.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600" b="1" dirty="0">
                <a:latin typeface="+mj-lt"/>
              </a:rPr>
              <a:t>Experiment overview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sz="1600" dirty="0"/>
              <a:t>Simulation of radar propagation through diverse mediums: vacuum and air.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sz="1600" dirty="0"/>
              <a:t>Study of wave diffraction upon encountering ground-based constraints (Figure 5).</a:t>
            </a:r>
            <a:endParaRPr lang="en-AU" sz="1600" dirty="0"/>
          </a:p>
          <a:p>
            <a:pPr lvl="2"/>
            <a:endParaRPr lang="en-AU" sz="1600" dirty="0"/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Measurement parameters comprise CPU and GPU clock speeds  and instruction count. (</a:t>
            </a:r>
            <a:r>
              <a:rPr lang="en-GB" sz="1600" b="1" dirty="0"/>
              <a:t>optional</a:t>
            </a:r>
            <a:r>
              <a:rPr lang="en-GB" sz="1600" dirty="0"/>
              <a:t>: per-thread GPU runtime)</a:t>
            </a:r>
            <a:endParaRPr lang="en-AU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lvl="2"/>
            <a:endParaRPr lang="en-AU" dirty="0"/>
          </a:p>
          <a:p>
            <a:pPr marL="1257300" lvl="2" indent="-342900">
              <a:buAutoNum type="arabicPeriod"/>
            </a:pPr>
            <a:endParaRPr lang="en-AU" dirty="0"/>
          </a:p>
        </p:txBody>
      </p:sp>
      <p:pic>
        <p:nvPicPr>
          <p:cNvPr id="4" name="Picture 2" descr="What makes a successful franchise">
            <a:extLst>
              <a:ext uri="{FF2B5EF4-FFF2-40B4-BE49-F238E27FC236}">
                <a16:creationId xmlns:a16="http://schemas.microsoft.com/office/drawing/2014/main" id="{6A99E272-CB64-801B-1D30-972416A0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06" y="1749550"/>
            <a:ext cx="2600468" cy="21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2FE4F75-DCDC-6458-ED43-E3E7BDC3F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156090"/>
            <a:ext cx="3114590" cy="2190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2E68A-CDA7-F149-E4E2-4AADFBCECBD6}"/>
              </a:ext>
            </a:extLst>
          </p:cNvPr>
          <p:cNvSpPr txBox="1"/>
          <p:nvPr/>
        </p:nvSpPr>
        <p:spPr>
          <a:xfrm>
            <a:off x="6135706" y="3894480"/>
            <a:ext cx="3456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4: project success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FAA08-DDC4-B2E4-A35C-E143FA3A7C25}"/>
              </a:ext>
            </a:extLst>
          </p:cNvPr>
          <p:cNvSpPr txBox="1"/>
          <p:nvPr/>
        </p:nvSpPr>
        <p:spPr>
          <a:xfrm>
            <a:off x="5663033" y="6385440"/>
            <a:ext cx="3456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i="1" dirty="0"/>
              <a:t>Figure 5: wave diffraction upon encountering ground-based constraints in 2D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D546F-71EE-10D4-C806-BFF66363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347485-ECFC-FC38-9F6B-F56F37A6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256" y="943794"/>
            <a:ext cx="1728192" cy="796908"/>
          </a:xfrm>
        </p:spPr>
        <p:txBody>
          <a:bodyPr/>
          <a:lstStyle/>
          <a:p>
            <a:r>
              <a:rPr lang="en-AU" i="1" dirty="0">
                <a:solidFill>
                  <a:srgbClr val="663300"/>
                </a:solidFill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CEA9D-B478-ADA2-481E-48652DD4B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72816"/>
            <a:ext cx="8402525" cy="4881686"/>
          </a:xfrm>
        </p:spPr>
        <p:txBody>
          <a:bodyPr>
            <a:normAutofit fontScale="85000" lnSpcReduction="10000"/>
          </a:bodyPr>
          <a:lstStyle/>
          <a:p>
            <a:pPr>
              <a:buAutoNum type="arabicPeriod"/>
            </a:pPr>
            <a:r>
              <a:rPr lang="en-US" sz="1900" dirty="0"/>
              <a:t>Lively, S. David, "</a:t>
            </a:r>
            <a:r>
              <a:rPr lang="en-US" sz="1900" dirty="0" err="1"/>
              <a:t>GoLightly</a:t>
            </a:r>
            <a:r>
              <a:rPr lang="en-US" sz="1900" dirty="0"/>
              <a:t> : A GPU Implementation of the Finite-Difference Time-Domain Method" (2022). Electrical Engineering Theses and Dissertations. 54. </a:t>
            </a:r>
            <a:endParaRPr lang="en-AU" sz="1900" dirty="0"/>
          </a:p>
          <a:p>
            <a:pPr>
              <a:buAutoNum type="arabicPeriod"/>
            </a:pPr>
            <a:r>
              <a:rPr lang="en-GB" sz="1900" dirty="0">
                <a:effectLst/>
                <a:ea typeface="Calibri" panose="020F0502020204030204" pitchFamily="34" charset="0"/>
              </a:rPr>
              <a:t>Ying Xu,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Huimin</a:t>
            </a:r>
            <a:r>
              <a:rPr lang="en-GB" sz="1900" dirty="0">
                <a:effectLst/>
                <a:ea typeface="Calibri" panose="020F0502020204030204" pitchFamily="34" charset="0"/>
              </a:rPr>
              <a:t> Ma &amp;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Rongling</a:t>
            </a:r>
            <a:r>
              <a:rPr lang="en-GB" sz="1900" dirty="0">
                <a:effectLst/>
                <a:ea typeface="Calibri" panose="020F0502020204030204" pitchFamily="34" charset="0"/>
              </a:rPr>
              <a:t> Jiang 2016, ‘Collaborating CPU and GPU for the electromagnetic simulations with the FDTD algorithm: COLLABORATING CPU AND GPU FOR FDTD ALGORITHM’, </a:t>
            </a:r>
            <a:r>
              <a:rPr lang="en-GB" sz="1900" i="1" dirty="0">
                <a:effectLst/>
                <a:ea typeface="Calibri" panose="020F0502020204030204" pitchFamily="34" charset="0"/>
              </a:rPr>
              <a:t>Concurrency and Computation</a:t>
            </a:r>
            <a:r>
              <a:rPr lang="en-GB" sz="1900" dirty="0">
                <a:effectLst/>
                <a:ea typeface="Calibri" panose="020F0502020204030204" pitchFamily="34" charset="0"/>
              </a:rPr>
              <a:t>, vol. 29, pp. e3859-.</a:t>
            </a:r>
          </a:p>
          <a:p>
            <a:pPr>
              <a:buAutoNum type="arabicPeriod"/>
            </a:pPr>
            <a:r>
              <a:rPr lang="en-AU" sz="1900" dirty="0">
                <a:ea typeface="Calibri" panose="020F0502020204030204" pitchFamily="34" charset="0"/>
              </a:rPr>
              <a:t>John B . Schneider 2010, “Understanding the Finite-Difference Time-Domain Method”” https://eecs.wsu.edu/~</a:t>
            </a:r>
            <a:r>
              <a:rPr lang="en-AU" sz="1900" dirty="0" err="1">
                <a:ea typeface="Calibri" panose="020F0502020204030204" pitchFamily="34" charset="0"/>
              </a:rPr>
              <a:t>schneidj</a:t>
            </a:r>
            <a:r>
              <a:rPr lang="en-AU" sz="1900" dirty="0">
                <a:ea typeface="Calibri" panose="020F0502020204030204" pitchFamily="34" charset="0"/>
              </a:rPr>
              <a:t>/</a:t>
            </a:r>
            <a:r>
              <a:rPr lang="en-AU" sz="1900" dirty="0" err="1">
                <a:ea typeface="Calibri" panose="020F0502020204030204" pitchFamily="34" charset="0"/>
              </a:rPr>
              <a:t>ufdtd</a:t>
            </a:r>
            <a:r>
              <a:rPr lang="en-AU" sz="1900" dirty="0">
                <a:ea typeface="Calibri" panose="020F0502020204030204" pitchFamily="34" charset="0"/>
              </a:rPr>
              <a:t>/”.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GB" sz="1900" dirty="0">
                <a:effectLst/>
                <a:ea typeface="Calibri" panose="020F0502020204030204" pitchFamily="34" charset="0"/>
              </a:rPr>
              <a:t>Meng, H-T,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Nie</a:t>
            </a:r>
            <a:r>
              <a:rPr lang="en-GB" sz="1900" dirty="0">
                <a:effectLst/>
                <a:ea typeface="Calibri" panose="020F0502020204030204" pitchFamily="34" charset="0"/>
              </a:rPr>
              <a:t>, B-L, Wong, S, Macon, C &amp; Jin, J-M 2014, GPU accelerated finite-element computation for electromagnetic analysis, IEEE antennas &amp; propagation magazine, vol. 56, IEEE, PISCATAWAY, no. 2, pp. 39–62.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GB" sz="1900" dirty="0">
                <a:effectLst/>
                <a:ea typeface="Calibri" panose="020F0502020204030204" pitchFamily="34" charset="0"/>
              </a:rPr>
              <a:t>Chi, J, Liu, F, Weber, E, Li, Y &amp; Crozier, S 2011, ‘GPU-Accelerated FDTD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Modeling</a:t>
            </a:r>
            <a:r>
              <a:rPr lang="en-GB" sz="1900" dirty="0">
                <a:effectLst/>
                <a:ea typeface="Calibri" panose="020F0502020204030204" pitchFamily="34" charset="0"/>
              </a:rPr>
              <a:t> of Radio-Frequency Field-Tissue Interactions in High-Field MRI’, </a:t>
            </a:r>
            <a:r>
              <a:rPr lang="en-GB" sz="1900" i="1" dirty="0">
                <a:effectLst/>
                <a:ea typeface="Calibri" panose="020F0502020204030204" pitchFamily="34" charset="0"/>
              </a:rPr>
              <a:t>IEEE Transactions on Biomedical Engineering</a:t>
            </a:r>
            <a:r>
              <a:rPr lang="en-GB" sz="1900" dirty="0">
                <a:effectLst/>
                <a:ea typeface="Calibri" panose="020F0502020204030204" pitchFamily="34" charset="0"/>
              </a:rPr>
              <a:t>, vol. 58, no. 6, pp. 1789–1796.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GB" sz="1900" dirty="0">
                <a:effectLst/>
                <a:ea typeface="Calibri" panose="020F0502020204030204" pitchFamily="34" charset="0"/>
              </a:rPr>
              <a:t>Demir, V 2014, ‘A simple GPU implementation of FDTD/PBC algorithm for analysis of periodic structures’, </a:t>
            </a:r>
            <a:r>
              <a:rPr lang="en-GB" sz="1900" i="1" dirty="0">
                <a:effectLst/>
                <a:ea typeface="Calibri" panose="020F0502020204030204" pitchFamily="34" charset="0"/>
              </a:rPr>
              <a:t>Applied Computational Electromagnetics Society Journal</a:t>
            </a:r>
            <a:r>
              <a:rPr lang="en-GB" sz="1900" dirty="0">
                <a:effectLst/>
                <a:ea typeface="Calibri" panose="020F0502020204030204" pitchFamily="34" charset="0"/>
              </a:rPr>
              <a:t>, vol. 29, no. 12, pp. 1018–1024.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GB" sz="1900" dirty="0" err="1">
                <a:effectLst/>
                <a:ea typeface="Calibri" panose="020F0502020204030204" pitchFamily="34" charset="0"/>
              </a:rPr>
              <a:t>Morunov</a:t>
            </a:r>
            <a:r>
              <a:rPr lang="en-GB" sz="1900" dirty="0">
                <a:effectLst/>
                <a:ea typeface="Calibri" panose="020F0502020204030204" pitchFamily="34" charset="0"/>
              </a:rPr>
              <a:t>, ND &amp; </a:t>
            </a:r>
            <a:r>
              <a:rPr lang="en-GB" sz="1900" dirty="0" err="1">
                <a:effectLst/>
                <a:ea typeface="Calibri" panose="020F0502020204030204" pitchFamily="34" charset="0"/>
              </a:rPr>
              <a:t>Golovashkin</a:t>
            </a:r>
            <a:r>
              <a:rPr lang="en-GB" sz="1900" dirty="0">
                <a:effectLst/>
                <a:ea typeface="Calibri" panose="020F0502020204030204" pitchFamily="34" charset="0"/>
              </a:rPr>
              <a:t>, DL 2019, ‘Design features of block algorithms of FDTD-method implemented on a GPU using MATLAB’, </a:t>
            </a:r>
            <a:r>
              <a:rPr lang="en-GB" sz="1900" i="1" dirty="0" err="1">
                <a:effectLst/>
                <a:ea typeface="Calibri" panose="020F0502020204030204" pitchFamily="34" charset="0"/>
              </a:rPr>
              <a:t>Kompʹûternaâ</a:t>
            </a:r>
            <a:r>
              <a:rPr lang="en-GB" sz="1900" i="1" dirty="0">
                <a:effectLst/>
                <a:ea typeface="Calibri" panose="020F0502020204030204" pitchFamily="34" charset="0"/>
              </a:rPr>
              <a:t> </a:t>
            </a:r>
            <a:r>
              <a:rPr lang="en-GB" sz="1900" i="1" dirty="0" err="1">
                <a:effectLst/>
                <a:ea typeface="Calibri" panose="020F0502020204030204" pitchFamily="34" charset="0"/>
              </a:rPr>
              <a:t>Optika</a:t>
            </a:r>
            <a:r>
              <a:rPr lang="en-GB" sz="1900" dirty="0">
                <a:effectLst/>
                <a:ea typeface="Calibri" panose="020F0502020204030204" pitchFamily="34" charset="0"/>
              </a:rPr>
              <a:t>, vol. 43, no. 4, pp. 671–676.</a:t>
            </a:r>
            <a:endParaRPr lang="en-AU" sz="1900" dirty="0">
              <a:effectLst/>
              <a:ea typeface="Calibri" panose="020F0502020204030204" pitchFamily="34" charset="0"/>
            </a:endParaRPr>
          </a:p>
          <a:p>
            <a:pPr>
              <a:buAutoNum type="arabicPeriod"/>
            </a:pPr>
            <a:endParaRPr lang="en-AU" dirty="0"/>
          </a:p>
          <a:p>
            <a:endParaRPr lang="en-AU" dirty="0"/>
          </a:p>
        </p:txBody>
      </p:sp>
      <p:pic>
        <p:nvPicPr>
          <p:cNvPr id="8" name="Picture 7" descr="A number in a circle&#10;&#10;Description automatically generated">
            <a:extLst>
              <a:ext uri="{FF2B5EF4-FFF2-40B4-BE49-F238E27FC236}">
                <a16:creationId xmlns:a16="http://schemas.microsoft.com/office/drawing/2014/main" id="{EB5D4AE9-D737-8CF4-49B8-525F7B98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18" y="971089"/>
            <a:ext cx="846138" cy="742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88701-7850-28CE-1E41-36445B6B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0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11813</TotalTime>
  <Words>1420</Words>
  <Application>Microsoft Office PowerPoint</Application>
  <PresentationFormat>On-screen Show (4:3)</PresentationFormat>
  <Paragraphs>129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GulimChe</vt:lpstr>
      <vt:lpstr>Söhne</vt:lpstr>
      <vt:lpstr>Calibri</vt:lpstr>
      <vt:lpstr>Arial</vt:lpstr>
      <vt:lpstr>Malgun Gothic</vt:lpstr>
      <vt:lpstr>Calibri Light</vt:lpstr>
      <vt:lpstr>Office 테마</vt:lpstr>
      <vt:lpstr>Accelerating Electromagnetic Wave Simulation with GPU-Implemented FDTD</vt:lpstr>
      <vt:lpstr>Introduction and motivation</vt:lpstr>
      <vt:lpstr>Introduction and motivation</vt:lpstr>
      <vt:lpstr>Introduction and motivation</vt:lpstr>
      <vt:lpstr>Introduction and motivation</vt:lpstr>
      <vt:lpstr>FDTD with OpenMP</vt:lpstr>
      <vt:lpstr>Progress to date</vt:lpstr>
      <vt:lpstr>Project Success: Key Considerations </vt:lpstr>
      <vt:lpstr>References</vt:lpstr>
      <vt:lpstr>Q&amp;A</vt:lpstr>
      <vt:lpstr>Appendix</vt:lpstr>
      <vt:lpstr>Introduction </vt:lpstr>
      <vt:lpstr>Introduction and motivation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Zulfiqar Ali Mohammadi (Student)</cp:lastModifiedBy>
  <cp:revision>11</cp:revision>
  <dcterms:created xsi:type="dcterms:W3CDTF">2010-02-01T08:03:16Z</dcterms:created>
  <dcterms:modified xsi:type="dcterms:W3CDTF">2024-06-02T06:13:58Z</dcterms:modified>
  <cp:category>www.slidemembers.com</cp:category>
</cp:coreProperties>
</file>